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2"/>
  </p:notesMasterIdLst>
  <p:sldIdLst>
    <p:sldId id="290" r:id="rId2"/>
    <p:sldId id="256" r:id="rId3"/>
    <p:sldId id="257" r:id="rId4"/>
    <p:sldId id="300" r:id="rId5"/>
    <p:sldId id="258" r:id="rId6"/>
    <p:sldId id="301" r:id="rId7"/>
    <p:sldId id="259" r:id="rId8"/>
    <p:sldId id="293" r:id="rId9"/>
    <p:sldId id="294" r:id="rId10"/>
    <p:sldId id="29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91" r:id="rId40"/>
    <p:sldId id="289" r:id="rId4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2615FEF-C003-BDE4-A30D-DBA9560B8F91}" name="Phan Thi Thu Hong (FE FPTU DN)" initials="PD" userId="S::hongptt11@fe.edu.vn::4d36b424-e1a9-4834-b8a6-b266a7cdd1c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D88488-6E3D-D77B-D950-AE41EF0A654C}" v="4" dt="2022-11-14T15:09:34.826"/>
    <p1510:client id="{7B425221-A55D-FF84-6BD3-734926F36CF4}" v="2" dt="2022-12-26T12:09:28.5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678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an Thi Thu Hong (FE FPTU DN)" userId="S::hongptt11@fe.edu.vn::4d36b424-e1a9-4834-b8a6-b266a7cdd1c0" providerId="AD" clId="Web-{7B425221-A55D-FF84-6BD3-734926F36CF4}"/>
    <pc:docChg chg="">
      <pc:chgData name="Phan Thi Thu Hong (FE FPTU DN)" userId="S::hongptt11@fe.edu.vn::4d36b424-e1a9-4834-b8a6-b266a7cdd1c0" providerId="AD" clId="Web-{7B425221-A55D-FF84-6BD3-734926F36CF4}" dt="2022-12-26T12:09:28.509" v="1"/>
      <pc:docMkLst>
        <pc:docMk/>
      </pc:docMkLst>
      <pc:sldChg chg="delCm">
        <pc:chgData name="Phan Thi Thu Hong (FE FPTU DN)" userId="S::hongptt11@fe.edu.vn::4d36b424-e1a9-4834-b8a6-b266a7cdd1c0" providerId="AD" clId="Web-{7B425221-A55D-FF84-6BD3-734926F36CF4}" dt="2022-12-26T12:05:34.551" v="0"/>
        <pc:sldMkLst>
          <pc:docMk/>
          <pc:sldMk cId="0" sldId="257"/>
        </pc:sldMkLst>
      </pc:sldChg>
      <pc:sldChg chg="delCm">
        <pc:chgData name="Phan Thi Thu Hong (FE FPTU DN)" userId="S::hongptt11@fe.edu.vn::4d36b424-e1a9-4834-b8a6-b266a7cdd1c0" providerId="AD" clId="Web-{7B425221-A55D-FF84-6BD3-734926F36CF4}" dt="2022-12-26T12:09:28.509" v="1"/>
        <pc:sldMkLst>
          <pc:docMk/>
          <pc:sldMk cId="0" sldId="261"/>
        </pc:sldMkLst>
      </pc:sldChg>
    </pc:docChg>
  </pc:docChgLst>
  <pc:docChgLst>
    <pc:chgData name="Phan Thi Thu Hong (FE FPTU DN)" userId="S::hongptt11@fe.edu.vn::4d36b424-e1a9-4834-b8a6-b266a7cdd1c0" providerId="AD" clId="Web-{2FD88488-6E3D-D77B-D950-AE41EF0A654C}"/>
    <pc:docChg chg="mod">
      <pc:chgData name="Phan Thi Thu Hong (FE FPTU DN)" userId="S::hongptt11@fe.edu.vn::4d36b424-e1a9-4834-b8a6-b266a7cdd1c0" providerId="AD" clId="Web-{2FD88488-6E3D-D77B-D950-AE41EF0A654C}" dt="2022-11-14T15:09:34.826" v="3"/>
      <pc:docMkLst>
        <pc:docMk/>
      </pc:docMkLst>
      <pc:sldChg chg="addCm">
        <pc:chgData name="Phan Thi Thu Hong (FE FPTU DN)" userId="S::hongptt11@fe.edu.vn::4d36b424-e1a9-4834-b8a6-b266a7cdd1c0" providerId="AD" clId="Web-{2FD88488-6E3D-D77B-D950-AE41EF0A654C}" dt="2022-11-14T15:04:55.550" v="1"/>
        <pc:sldMkLst>
          <pc:docMk/>
          <pc:sldMk cId="0" sldId="257"/>
        </pc:sldMkLst>
      </pc:sldChg>
      <pc:sldChg chg="addCm">
        <pc:chgData name="Phan Thi Thu Hong (FE FPTU DN)" userId="S::hongptt11@fe.edu.vn::4d36b424-e1a9-4834-b8a6-b266a7cdd1c0" providerId="AD" clId="Web-{2FD88488-6E3D-D77B-D950-AE41EF0A654C}" dt="2022-11-14T15:09:34.826" v="3"/>
        <pc:sldMkLst>
          <pc:docMk/>
          <pc:sldMk cId="0" sldId="261"/>
        </pc:sldMkLst>
      </pc:sldChg>
      <pc:sldChg chg="addCm">
        <pc:chgData name="Phan Thi Thu Hong (FE FPTU DN)" userId="S::hongptt11@fe.edu.vn::4d36b424-e1a9-4834-b8a6-b266a7cdd1c0" providerId="AD" clId="Web-{2FD88488-6E3D-D77B-D950-AE41EF0A654C}" dt="2022-11-14T15:08:00.307" v="2"/>
        <pc:sldMkLst>
          <pc:docMk/>
          <pc:sldMk cId="0" sldId="28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730126f3b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730126f3b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730126f3b5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730126f3b5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730126f3b5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730126f3b5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730126f3b5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730126f3b5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730126f3b5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730126f3b5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730126f3b5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730126f3b5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730126f3b5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730126f3b5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730126f3b5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730126f3b5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730126f3b5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730126f3b5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730126f3b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730126f3b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730126f3b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730126f3b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730126f3b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730126f3b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730126f3b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730126f3b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730126f3b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730126f3b5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730126f3b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730126f3b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730126f3b5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730126f3b5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730126f3b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730126f3b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730126f3b5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730126f3b5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730126f3b5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730126f3b5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730126f3b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730126f3b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730126f3b5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730126f3b5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730126f3b5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730126f3b5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730126f3b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730126f3b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730126f3b5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730126f3b5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730126f3b5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730126f3b5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730126f3b5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730126f3b5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730126f3b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730126f3b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3573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730126f3b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730126f3b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730126f3b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730126f3b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730126f3b5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730126f3b5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730126f3b5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730126f3b5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730126f3b5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730126f3b5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730126f3b5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730126f3b5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5" y="9897"/>
            <a:ext cx="903262" cy="455484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Support Vector Machines Kernels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2889769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000" b="1" dirty="0"/>
              <a:t>SVM Kernel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786620"/>
          </a:xfrm>
        </p:spPr>
        <p:txBody>
          <a:bodyPr>
            <a:normAutofit/>
          </a:bodyPr>
          <a:lstStyle/>
          <a:p>
            <a:pPr marL="114300" indent="0" fontAlgn="base">
              <a:buNone/>
            </a:pPr>
            <a:r>
              <a:rPr lang="en-US" b="1" dirty="0">
                <a:solidFill>
                  <a:schemeClr val="tx1"/>
                </a:solidFill>
              </a:rPr>
              <a:t>Pros of </a:t>
            </a:r>
            <a:r>
              <a:rPr lang="en-US" b="1" dirty="0" err="1">
                <a:solidFill>
                  <a:schemeClr val="tx1"/>
                </a:solidFill>
              </a:rPr>
              <a:t>Kernelized</a:t>
            </a:r>
            <a:r>
              <a:rPr lang="en-US" b="1" dirty="0">
                <a:solidFill>
                  <a:schemeClr val="tx1"/>
                </a:solidFill>
              </a:rPr>
              <a:t> SVM: </a:t>
            </a:r>
            <a:endParaRPr lang="en-US" dirty="0">
              <a:solidFill>
                <a:schemeClr val="tx1"/>
              </a:solidFill>
            </a:endParaRP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They perform very well on a range of datasets.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They are versatile: different kernel functions can be specified, or custom kernels can also be defined for specific datatypes.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They work well for both high and low dimensional data.</a:t>
            </a:r>
          </a:p>
          <a:p>
            <a:pPr marL="114300" indent="0" fontAlgn="base">
              <a:buNone/>
            </a:pPr>
            <a:r>
              <a:rPr lang="en-US" b="1" dirty="0">
                <a:solidFill>
                  <a:schemeClr val="tx1"/>
                </a:solidFill>
              </a:rPr>
              <a:t>Cons of </a:t>
            </a:r>
            <a:r>
              <a:rPr lang="en-US" b="1" dirty="0" err="1">
                <a:solidFill>
                  <a:schemeClr val="tx1"/>
                </a:solidFill>
              </a:rPr>
              <a:t>Kernelized</a:t>
            </a:r>
            <a:r>
              <a:rPr lang="en-US" b="1" dirty="0">
                <a:solidFill>
                  <a:schemeClr val="tx1"/>
                </a:solidFill>
              </a:rPr>
              <a:t> SVM: </a:t>
            </a:r>
            <a:endParaRPr lang="en-US" dirty="0">
              <a:solidFill>
                <a:schemeClr val="tx1"/>
              </a:solidFill>
            </a:endParaRP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Efficiency (running time and memory usage) decreases as the size of the training set increases.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Needs careful normalization of input data and parameter tuning.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Does not provide a direct probability estimator.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Difficult to interpret why a prediction was made.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10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76055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SVM Gaussian Kernel</a:t>
            </a:r>
            <a:endParaRPr sz="3000" b="1" dirty="0"/>
          </a:p>
        </p:txBody>
      </p:sp>
      <p:pic>
        <p:nvPicPr>
          <p:cNvPr id="81" name="Google Shape;81;p17"/>
          <p:cNvPicPr preferRelativeResize="0"/>
          <p:nvPr/>
        </p:nvPicPr>
        <p:blipFill rotWithShape="1">
          <a:blip r:embed="rId3">
            <a:alphaModFix/>
          </a:blip>
          <a:srcRect l="14651" t="25788" r="22867"/>
          <a:stretch/>
        </p:blipFill>
        <p:spPr>
          <a:xfrm>
            <a:off x="1698425" y="1092100"/>
            <a:ext cx="5747150" cy="383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11</a:t>
            </a:fld>
            <a:endParaRPr lang="vi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SVM Gaussian Kernel</a:t>
            </a:r>
            <a:endParaRPr sz="3000" b="1" dirty="0"/>
          </a:p>
        </p:txBody>
      </p:sp>
      <p:pic>
        <p:nvPicPr>
          <p:cNvPr id="87" name="Google Shape;87;p18"/>
          <p:cNvPicPr preferRelativeResize="0"/>
          <p:nvPr/>
        </p:nvPicPr>
        <p:blipFill rotWithShape="1">
          <a:blip r:embed="rId3">
            <a:alphaModFix/>
          </a:blip>
          <a:srcRect l="14653" t="25216"/>
          <a:stretch/>
        </p:blipFill>
        <p:spPr>
          <a:xfrm>
            <a:off x="595375" y="1083375"/>
            <a:ext cx="7953250" cy="391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12</a:t>
            </a:fld>
            <a:endParaRPr lang="vi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SVM Gaussian Kernel</a:t>
            </a:r>
            <a:endParaRPr sz="3000" b="1" dirty="0"/>
          </a:p>
        </p:txBody>
      </p:sp>
      <p:pic>
        <p:nvPicPr>
          <p:cNvPr id="93" name="Google Shape;93;p19"/>
          <p:cNvPicPr preferRelativeResize="0"/>
          <p:nvPr/>
        </p:nvPicPr>
        <p:blipFill rotWithShape="1">
          <a:blip r:embed="rId3">
            <a:alphaModFix/>
          </a:blip>
          <a:srcRect l="14653" t="26073"/>
          <a:stretch/>
        </p:blipFill>
        <p:spPr>
          <a:xfrm>
            <a:off x="490825" y="1017725"/>
            <a:ext cx="8162350" cy="39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13</a:t>
            </a:fld>
            <a:endParaRPr lang="vi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SVM Gaussian Kernel</a:t>
            </a:r>
            <a:endParaRPr sz="3000" b="1" dirty="0"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l="14973" t="25788"/>
          <a:stretch/>
        </p:blipFill>
        <p:spPr>
          <a:xfrm>
            <a:off x="474675" y="1017725"/>
            <a:ext cx="8234025" cy="403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14</a:t>
            </a:fld>
            <a:endParaRPr lang="vi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SVM Gaussian Kernel</a:t>
            </a:r>
            <a:endParaRPr sz="3000" b="1" dirty="0"/>
          </a:p>
        </p:txBody>
      </p:sp>
      <p:pic>
        <p:nvPicPr>
          <p:cNvPr id="105" name="Google Shape;105;p21"/>
          <p:cNvPicPr preferRelativeResize="0"/>
          <p:nvPr/>
        </p:nvPicPr>
        <p:blipFill rotWithShape="1">
          <a:blip r:embed="rId3">
            <a:alphaModFix/>
          </a:blip>
          <a:srcRect l="14653" t="25788"/>
          <a:stretch/>
        </p:blipFill>
        <p:spPr>
          <a:xfrm>
            <a:off x="472800" y="1017725"/>
            <a:ext cx="8198400" cy="40063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15</a:t>
            </a:fld>
            <a:endParaRPr lang="vi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SVM Gaussian Kernel</a:t>
            </a:r>
            <a:endParaRPr sz="3000" b="1" dirty="0"/>
          </a:p>
        </p:txBody>
      </p:sp>
      <p:pic>
        <p:nvPicPr>
          <p:cNvPr id="111" name="Google Shape;111;p22"/>
          <p:cNvPicPr preferRelativeResize="0"/>
          <p:nvPr/>
        </p:nvPicPr>
        <p:blipFill rotWithShape="1">
          <a:blip r:embed="rId3">
            <a:alphaModFix/>
          </a:blip>
          <a:srcRect l="14973" t="25788"/>
          <a:stretch/>
        </p:blipFill>
        <p:spPr>
          <a:xfrm>
            <a:off x="494113" y="1017725"/>
            <a:ext cx="8155774" cy="40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16</a:t>
            </a:fld>
            <a:endParaRPr lang="vi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SVM Gaussian Kernel</a:t>
            </a:r>
            <a:endParaRPr sz="3000" b="1" dirty="0"/>
          </a:p>
        </p:txBody>
      </p:sp>
      <p:pic>
        <p:nvPicPr>
          <p:cNvPr id="117" name="Google Shape;117;p23"/>
          <p:cNvPicPr preferRelativeResize="0"/>
          <p:nvPr/>
        </p:nvPicPr>
        <p:blipFill rotWithShape="1">
          <a:blip r:embed="rId3">
            <a:alphaModFix/>
          </a:blip>
          <a:srcRect l="14973" t="25216" r="23834"/>
          <a:stretch/>
        </p:blipFill>
        <p:spPr>
          <a:xfrm>
            <a:off x="858875" y="1017725"/>
            <a:ext cx="5883475" cy="40410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17</a:t>
            </a:fld>
            <a:endParaRPr lang="vi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SVM Gaussian Kernel</a:t>
            </a:r>
            <a:endParaRPr sz="3000" b="1" dirty="0"/>
          </a:p>
        </p:txBody>
      </p:sp>
      <p:pic>
        <p:nvPicPr>
          <p:cNvPr id="123" name="Google Shape;123;p24"/>
          <p:cNvPicPr preferRelativeResize="0"/>
          <p:nvPr/>
        </p:nvPicPr>
        <p:blipFill rotWithShape="1">
          <a:blip r:embed="rId3">
            <a:alphaModFix/>
          </a:blip>
          <a:srcRect l="14811" t="24642" r="3221"/>
          <a:stretch/>
        </p:blipFill>
        <p:spPr>
          <a:xfrm>
            <a:off x="536600" y="1017725"/>
            <a:ext cx="7829325" cy="404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18</a:t>
            </a:fld>
            <a:endParaRPr lang="vi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SVM Gaussian Kernel</a:t>
            </a:r>
            <a:endParaRPr sz="3000" b="1" dirty="0"/>
          </a:p>
        </p:txBody>
      </p:sp>
      <p:pic>
        <p:nvPicPr>
          <p:cNvPr id="129" name="Google Shape;129;p25"/>
          <p:cNvPicPr preferRelativeResize="0"/>
          <p:nvPr/>
        </p:nvPicPr>
        <p:blipFill rotWithShape="1">
          <a:blip r:embed="rId3">
            <a:alphaModFix/>
          </a:blip>
          <a:srcRect l="15139" t="26073" r="2893"/>
          <a:stretch/>
        </p:blipFill>
        <p:spPr>
          <a:xfrm>
            <a:off x="499425" y="1017725"/>
            <a:ext cx="7985676" cy="40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19</a:t>
            </a:fld>
            <a:endParaRPr lang="vi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Learning Goals</a:t>
            </a:r>
            <a:endParaRPr sz="3000" b="1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1288975" y="1512075"/>
            <a:ext cx="7543200" cy="30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In this section, we will cover: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Using kernels with Support Vector Machines (SVM)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Non-linear decision boundaries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Implementation of SVM kernel modeling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</a:t>
            </a:fld>
            <a:endParaRPr lang="vi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SVM Gaussian Kernel</a:t>
            </a:r>
            <a:endParaRPr sz="3000" b="1" dirty="0"/>
          </a:p>
        </p:txBody>
      </p:sp>
      <p:pic>
        <p:nvPicPr>
          <p:cNvPr id="135" name="Google Shape;135;p26"/>
          <p:cNvPicPr preferRelativeResize="0"/>
          <p:nvPr/>
        </p:nvPicPr>
        <p:blipFill rotWithShape="1">
          <a:blip r:embed="rId3">
            <a:alphaModFix/>
          </a:blip>
          <a:srcRect l="14978" t="25788" r="5308"/>
          <a:stretch/>
        </p:blipFill>
        <p:spPr>
          <a:xfrm>
            <a:off x="623375" y="1017725"/>
            <a:ext cx="7695675" cy="402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20</a:t>
            </a:fld>
            <a:endParaRPr lang="vi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SVM Gaussian Kernel</a:t>
            </a:r>
            <a:endParaRPr sz="3000" b="1" dirty="0"/>
          </a:p>
        </p:txBody>
      </p:sp>
      <p:pic>
        <p:nvPicPr>
          <p:cNvPr id="141" name="Google Shape;141;p27"/>
          <p:cNvPicPr preferRelativeResize="0"/>
          <p:nvPr/>
        </p:nvPicPr>
        <p:blipFill rotWithShape="1">
          <a:blip r:embed="rId3">
            <a:alphaModFix/>
          </a:blip>
          <a:srcRect l="14654" t="26073" r="23670"/>
          <a:stretch/>
        </p:blipFill>
        <p:spPr>
          <a:xfrm>
            <a:off x="1267850" y="1017725"/>
            <a:ext cx="6045675" cy="407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21</a:t>
            </a:fld>
            <a:endParaRPr lang="vi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SVM Gaussian Kernel</a:t>
            </a:r>
            <a:endParaRPr sz="3000" b="1" dirty="0"/>
          </a:p>
        </p:txBody>
      </p:sp>
      <p:pic>
        <p:nvPicPr>
          <p:cNvPr id="147" name="Google Shape;147;p28"/>
          <p:cNvPicPr preferRelativeResize="0"/>
          <p:nvPr/>
        </p:nvPicPr>
        <p:blipFill rotWithShape="1">
          <a:blip r:embed="rId3">
            <a:alphaModFix/>
          </a:blip>
          <a:srcRect l="14812" t="26362" r="22870"/>
          <a:stretch/>
        </p:blipFill>
        <p:spPr>
          <a:xfrm>
            <a:off x="1081950" y="1017725"/>
            <a:ext cx="6082100" cy="403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22</a:t>
            </a:fld>
            <a:endParaRPr lang="vi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SVM Gaussian Kernel</a:t>
            </a:r>
            <a:endParaRPr sz="3000" b="1" dirty="0"/>
          </a:p>
        </p:txBody>
      </p:sp>
      <p:pic>
        <p:nvPicPr>
          <p:cNvPr id="153" name="Google Shape;153;p29"/>
          <p:cNvPicPr preferRelativeResize="0"/>
          <p:nvPr/>
        </p:nvPicPr>
        <p:blipFill rotWithShape="1">
          <a:blip r:embed="rId3">
            <a:alphaModFix/>
          </a:blip>
          <a:srcRect l="14494" t="26073" r="23188"/>
          <a:stretch/>
        </p:blipFill>
        <p:spPr>
          <a:xfrm>
            <a:off x="920825" y="1017725"/>
            <a:ext cx="6058525" cy="403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23</a:t>
            </a:fld>
            <a:endParaRPr lang="vi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SVM Gaussian Kernel</a:t>
            </a:r>
            <a:endParaRPr sz="3000" b="1" dirty="0"/>
          </a:p>
        </p:txBody>
      </p:sp>
      <p:pic>
        <p:nvPicPr>
          <p:cNvPr id="159" name="Google Shape;159;p30"/>
          <p:cNvPicPr preferRelativeResize="0"/>
          <p:nvPr/>
        </p:nvPicPr>
        <p:blipFill rotWithShape="1">
          <a:blip r:embed="rId3">
            <a:alphaModFix/>
          </a:blip>
          <a:srcRect l="7891" t="22063" r="8692"/>
          <a:stretch/>
        </p:blipFill>
        <p:spPr>
          <a:xfrm>
            <a:off x="672950" y="1070975"/>
            <a:ext cx="7755755" cy="407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24</a:t>
            </a:fld>
            <a:endParaRPr lang="vi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Classification in the New Space</a:t>
            </a:r>
            <a:endParaRPr sz="3000" b="1" dirty="0"/>
          </a:p>
        </p:txBody>
      </p:sp>
      <p:pic>
        <p:nvPicPr>
          <p:cNvPr id="165" name="Google Shape;165;p31"/>
          <p:cNvPicPr preferRelativeResize="0"/>
          <p:nvPr/>
        </p:nvPicPr>
        <p:blipFill rotWithShape="1">
          <a:blip r:embed="rId3">
            <a:alphaModFix/>
          </a:blip>
          <a:srcRect l="8533" t="21204" r="8375"/>
          <a:stretch/>
        </p:blipFill>
        <p:spPr>
          <a:xfrm>
            <a:off x="586200" y="1017725"/>
            <a:ext cx="7741458" cy="4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25</a:t>
            </a:fld>
            <a:endParaRPr lang="vi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SVM Gaussian Kernel</a:t>
            </a:r>
            <a:endParaRPr sz="3000" b="1" dirty="0"/>
          </a:p>
        </p:txBody>
      </p:sp>
      <p:pic>
        <p:nvPicPr>
          <p:cNvPr id="171" name="Google Shape;171;p32"/>
          <p:cNvPicPr preferRelativeResize="0"/>
          <p:nvPr/>
        </p:nvPicPr>
        <p:blipFill rotWithShape="1">
          <a:blip r:embed="rId3">
            <a:alphaModFix/>
          </a:blip>
          <a:srcRect l="14651" t="26073" r="1771"/>
          <a:stretch/>
        </p:blipFill>
        <p:spPr>
          <a:xfrm>
            <a:off x="513550" y="1017725"/>
            <a:ext cx="8174849" cy="40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26</a:t>
            </a:fld>
            <a:endParaRPr lang="vi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SVMs with Kernels: The Syntax</a:t>
            </a:r>
            <a:endParaRPr sz="3000" b="1" dirty="0"/>
          </a:p>
        </p:txBody>
      </p:sp>
      <p:pic>
        <p:nvPicPr>
          <p:cNvPr id="177" name="Google Shape;177;p33"/>
          <p:cNvPicPr preferRelativeResize="0"/>
          <p:nvPr/>
        </p:nvPicPr>
        <p:blipFill rotWithShape="1">
          <a:blip r:embed="rId3">
            <a:alphaModFix/>
          </a:blip>
          <a:srcRect l="963" t="22348" r="9019" b="38683"/>
          <a:stretch/>
        </p:blipFill>
        <p:spPr>
          <a:xfrm>
            <a:off x="277775" y="1418025"/>
            <a:ext cx="8588449" cy="208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27</a:t>
            </a:fld>
            <a:endParaRPr lang="vi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vi" sz="3000" b="1" dirty="0"/>
              <a:t>SVMs with Kernels: The Syntax</a:t>
            </a:r>
            <a:endParaRPr sz="3000" b="1" dirty="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83" name="Google Shape;183;p34"/>
          <p:cNvPicPr preferRelativeResize="0"/>
          <p:nvPr/>
        </p:nvPicPr>
        <p:blipFill rotWithShape="1">
          <a:blip r:embed="rId3">
            <a:alphaModFix/>
          </a:blip>
          <a:srcRect l="1448" t="22634" r="13848" b="40975"/>
          <a:stretch/>
        </p:blipFill>
        <p:spPr>
          <a:xfrm>
            <a:off x="311700" y="1508425"/>
            <a:ext cx="8520600" cy="20572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28</a:t>
            </a:fld>
            <a:endParaRPr lang="vi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vi" sz="3000" b="1" dirty="0"/>
              <a:t>SVMs with Kernels: The Syntax</a:t>
            </a:r>
            <a:endParaRPr sz="3000" b="1" dirty="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89" name="Google Shape;189;p35"/>
          <p:cNvPicPr preferRelativeResize="0"/>
          <p:nvPr/>
        </p:nvPicPr>
        <p:blipFill rotWithShape="1">
          <a:blip r:embed="rId3">
            <a:alphaModFix/>
          </a:blip>
          <a:srcRect l="1288" t="22633" r="13365" b="16620"/>
          <a:stretch/>
        </p:blipFill>
        <p:spPr>
          <a:xfrm>
            <a:off x="224925" y="1256900"/>
            <a:ext cx="8520601" cy="34082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29</a:t>
            </a:fld>
            <a:endParaRPr lang="vi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Classification with SVMs</a:t>
            </a:r>
            <a:endParaRPr sz="3000" b="1" dirty="0"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l="15295" t="21488" r="18518" b="2581"/>
          <a:stretch/>
        </p:blipFill>
        <p:spPr>
          <a:xfrm>
            <a:off x="3895770" y="1545007"/>
            <a:ext cx="4936530" cy="322722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</a:t>
            </a:fld>
            <a:endParaRPr lang="vi"/>
          </a:p>
        </p:txBody>
      </p:sp>
      <p:sp>
        <p:nvSpPr>
          <p:cNvPr id="3" name="TextBox 2"/>
          <p:cNvSpPr txBox="1"/>
          <p:nvPr/>
        </p:nvSpPr>
        <p:spPr>
          <a:xfrm>
            <a:off x="193559" y="1545007"/>
            <a:ext cx="37022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What </a:t>
            </a:r>
            <a:r>
              <a:rPr lang="en-US" sz="1800"/>
              <a:t>we've learned </a:t>
            </a:r>
            <a:r>
              <a:rPr lang="en-US" sz="1800" dirty="0"/>
              <a:t>so far is this linear version of support vector machines. This is the support vector machine in its simplest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In addition to performing linear classification, SVMs can efficiently perform a non-linear classification using what is called the kernel trick, implicitly mapping their inputs into high-dimensional feature spaces.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Machine Learning Workflow</a:t>
            </a:r>
            <a:endParaRPr sz="3000" b="1" dirty="0"/>
          </a:p>
        </p:txBody>
      </p:sp>
      <p:pic>
        <p:nvPicPr>
          <p:cNvPr id="195" name="Google Shape;195;p36"/>
          <p:cNvPicPr preferRelativeResize="0"/>
          <p:nvPr/>
        </p:nvPicPr>
        <p:blipFill rotWithShape="1">
          <a:blip r:embed="rId3">
            <a:alphaModFix/>
          </a:blip>
          <a:srcRect l="1126" t="23780" r="17234" b="21777"/>
          <a:stretch/>
        </p:blipFill>
        <p:spPr>
          <a:xfrm>
            <a:off x="378613" y="1281700"/>
            <a:ext cx="8386775" cy="31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30</a:t>
            </a:fld>
            <a:endParaRPr lang="vi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Machine Learning Workflow</a:t>
            </a:r>
            <a:endParaRPr sz="3000" b="1" dirty="0"/>
          </a:p>
        </p:txBody>
      </p:sp>
      <p:pic>
        <p:nvPicPr>
          <p:cNvPr id="201" name="Google Shape;201;p37"/>
          <p:cNvPicPr preferRelativeResize="0"/>
          <p:nvPr/>
        </p:nvPicPr>
        <p:blipFill rotWithShape="1">
          <a:blip r:embed="rId3">
            <a:alphaModFix/>
          </a:blip>
          <a:srcRect l="1285" t="24926" r="4187" b="21491"/>
          <a:stretch/>
        </p:blipFill>
        <p:spPr>
          <a:xfrm>
            <a:off x="311688" y="1479975"/>
            <a:ext cx="8620976" cy="274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31</a:t>
            </a:fld>
            <a:endParaRPr lang="vi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>
                <a:solidFill>
                  <a:srgbClr val="030200"/>
                </a:solidFill>
              </a:rPr>
              <a:t>Faster Kernel Transformations: The Syntax</a:t>
            </a:r>
            <a:endParaRPr sz="3000" b="1" dirty="0">
              <a:solidFill>
                <a:srgbClr val="030200"/>
              </a:solidFill>
            </a:endParaRPr>
          </a:p>
        </p:txBody>
      </p:sp>
      <p:pic>
        <p:nvPicPr>
          <p:cNvPr id="213" name="Google Shape;213;p39"/>
          <p:cNvPicPr preferRelativeResize="0"/>
          <p:nvPr/>
        </p:nvPicPr>
        <p:blipFill rotWithShape="1">
          <a:blip r:embed="rId3">
            <a:alphaModFix/>
          </a:blip>
          <a:srcRect l="1124" t="22636" r="14976" b="37249"/>
          <a:stretch/>
        </p:blipFill>
        <p:spPr>
          <a:xfrm>
            <a:off x="311700" y="1607600"/>
            <a:ext cx="8351700" cy="224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32</a:t>
            </a:fld>
            <a:endParaRPr lang="vi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>
                <a:solidFill>
                  <a:srgbClr val="030200"/>
                </a:solidFill>
              </a:rPr>
              <a:t>Faster Kernel Transformations: The Syntax</a:t>
            </a:r>
            <a:endParaRPr sz="3000" b="1" dirty="0">
              <a:solidFill>
                <a:srgbClr val="030200"/>
              </a:solidFill>
            </a:endParaRPr>
          </a:p>
        </p:txBody>
      </p:sp>
      <p:pic>
        <p:nvPicPr>
          <p:cNvPr id="219" name="Google Shape;219;p40"/>
          <p:cNvPicPr preferRelativeResize="0"/>
          <p:nvPr/>
        </p:nvPicPr>
        <p:blipFill rotWithShape="1">
          <a:blip r:embed="rId3">
            <a:alphaModFix/>
          </a:blip>
          <a:srcRect l="964" t="22920" r="13689" b="36105"/>
          <a:stretch/>
        </p:blipFill>
        <p:spPr>
          <a:xfrm>
            <a:off x="263475" y="1591500"/>
            <a:ext cx="8617050" cy="232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33</a:t>
            </a:fld>
            <a:endParaRPr lang="vi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>
                <a:solidFill>
                  <a:srgbClr val="030200"/>
                </a:solidFill>
              </a:rPr>
              <a:t>Faster Kernel Transformations: The Syntax</a:t>
            </a:r>
            <a:endParaRPr sz="3000" b="1" dirty="0">
              <a:solidFill>
                <a:srgbClr val="030200"/>
              </a:solidFill>
            </a:endParaRPr>
          </a:p>
        </p:txBody>
      </p:sp>
      <p:pic>
        <p:nvPicPr>
          <p:cNvPr id="225" name="Google Shape;225;p41"/>
          <p:cNvPicPr preferRelativeResize="0"/>
          <p:nvPr/>
        </p:nvPicPr>
        <p:blipFill rotWithShape="1">
          <a:blip r:embed="rId3">
            <a:alphaModFix/>
          </a:blip>
          <a:srcRect l="804" t="22920" r="14492" b="36105"/>
          <a:stretch/>
        </p:blipFill>
        <p:spPr>
          <a:xfrm>
            <a:off x="210250" y="1628700"/>
            <a:ext cx="8723500" cy="2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34</a:t>
            </a:fld>
            <a:endParaRPr lang="vi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>
                <a:solidFill>
                  <a:srgbClr val="030200"/>
                </a:solidFill>
              </a:rPr>
              <a:t>Faster Kernel Transformations: The Syntax</a:t>
            </a:r>
            <a:endParaRPr sz="3000" b="1" dirty="0">
              <a:solidFill>
                <a:srgbClr val="030200"/>
              </a:solidFill>
            </a:endParaRPr>
          </a:p>
        </p:txBody>
      </p:sp>
      <p:pic>
        <p:nvPicPr>
          <p:cNvPr id="231" name="Google Shape;231;p42"/>
          <p:cNvPicPr preferRelativeResize="0"/>
          <p:nvPr/>
        </p:nvPicPr>
        <p:blipFill rotWithShape="1">
          <a:blip r:embed="rId3">
            <a:alphaModFix/>
          </a:blip>
          <a:srcRect l="804" t="22919" r="14492" b="11463"/>
          <a:stretch/>
        </p:blipFill>
        <p:spPr>
          <a:xfrm>
            <a:off x="224950" y="1145350"/>
            <a:ext cx="8520600" cy="37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35</a:t>
            </a:fld>
            <a:endParaRPr lang="vi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>
                <a:solidFill>
                  <a:srgbClr val="030200"/>
                </a:solidFill>
              </a:rPr>
              <a:t>Faster Kernel Transformations: The Syntax</a:t>
            </a:r>
            <a:endParaRPr sz="3000" b="1" dirty="0">
              <a:solidFill>
                <a:srgbClr val="030200"/>
              </a:solidFill>
            </a:endParaRPr>
          </a:p>
        </p:txBody>
      </p:sp>
      <p:pic>
        <p:nvPicPr>
          <p:cNvPr id="237" name="Google Shape;237;p43"/>
          <p:cNvPicPr preferRelativeResize="0"/>
          <p:nvPr/>
        </p:nvPicPr>
        <p:blipFill rotWithShape="1">
          <a:blip r:embed="rId3">
            <a:alphaModFix/>
          </a:blip>
          <a:srcRect l="1290" t="22347" r="10299" b="37538"/>
          <a:stretch/>
        </p:blipFill>
        <p:spPr>
          <a:xfrm>
            <a:off x="249725" y="1591525"/>
            <a:ext cx="8520599" cy="21728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36</a:t>
            </a:fld>
            <a:endParaRPr lang="vi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>
                <a:solidFill>
                  <a:srgbClr val="030200"/>
                </a:solidFill>
              </a:rPr>
              <a:t>Faster Kernel Transformations: The Syntax</a:t>
            </a:r>
            <a:endParaRPr sz="3000" b="1" dirty="0">
              <a:solidFill>
                <a:srgbClr val="030200"/>
              </a:solidFill>
            </a:endParaRPr>
          </a:p>
        </p:txBody>
      </p:sp>
      <p:pic>
        <p:nvPicPr>
          <p:cNvPr id="243" name="Google Shape;243;p44"/>
          <p:cNvPicPr preferRelativeResize="0"/>
          <p:nvPr/>
        </p:nvPicPr>
        <p:blipFill rotWithShape="1">
          <a:blip r:embed="rId3">
            <a:alphaModFix/>
          </a:blip>
          <a:srcRect l="1291" t="23494" r="8373" b="37249"/>
          <a:stretch/>
        </p:blipFill>
        <p:spPr>
          <a:xfrm>
            <a:off x="311700" y="1768700"/>
            <a:ext cx="8520600" cy="208078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37</a:t>
            </a:fld>
            <a:endParaRPr lang="vi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>
                <a:solidFill>
                  <a:srgbClr val="030200"/>
                </a:solidFill>
              </a:rPr>
              <a:t>Faster Kernel Transformations: The Syntax</a:t>
            </a:r>
            <a:endParaRPr sz="3000" b="1" dirty="0">
              <a:solidFill>
                <a:srgbClr val="030200"/>
              </a:solidFill>
            </a:endParaRPr>
          </a:p>
        </p:txBody>
      </p:sp>
      <p:pic>
        <p:nvPicPr>
          <p:cNvPr id="249" name="Google Shape;249;p45"/>
          <p:cNvPicPr preferRelativeResize="0"/>
          <p:nvPr/>
        </p:nvPicPr>
        <p:blipFill rotWithShape="1">
          <a:blip r:embed="rId3">
            <a:alphaModFix/>
          </a:blip>
          <a:srcRect l="969" t="22349" r="7564" b="15757"/>
          <a:stretch/>
        </p:blipFill>
        <p:spPr>
          <a:xfrm>
            <a:off x="249725" y="1269275"/>
            <a:ext cx="8520601" cy="32402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38</a:t>
            </a:fld>
            <a:endParaRPr lang="vi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3000" b="1" dirty="0"/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By using </a:t>
            </a:r>
            <a:r>
              <a:rPr lang="en-US" dirty="0" err="1">
                <a:solidFill>
                  <a:schemeClr val="tx1"/>
                </a:solidFill>
              </a:rPr>
              <a:t>gaussian</a:t>
            </a:r>
            <a:r>
              <a:rPr lang="en-US" dirty="0">
                <a:solidFill>
                  <a:schemeClr val="tx1"/>
                </a:solidFill>
              </a:rPr>
              <a:t> kernels, you transform your data space vectors into a different coordinate system, and may have better chances of finding a hyperplane that classifies well your </a:t>
            </a:r>
            <a:r>
              <a:rPr lang="en-US" dirty="0" err="1">
                <a:solidFill>
                  <a:schemeClr val="tx1"/>
                </a:solidFill>
              </a:rPr>
              <a:t>data.SVMs</a:t>
            </a:r>
            <a:r>
              <a:rPr lang="en-US" dirty="0">
                <a:solidFill>
                  <a:schemeClr val="tx1"/>
                </a:solidFill>
              </a:rPr>
              <a:t> with RBFs Kernels are slow to train with data sets that are large or have many features.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39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1551953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000" b="1" dirty="0">
                <a:solidFill>
                  <a:srgbClr val="000000"/>
                </a:solidFill>
              </a:rPr>
              <a:t>The Kernel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72655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Kernel:</a:t>
            </a:r>
            <a:r>
              <a:rPr lang="en-US" dirty="0">
                <a:solidFill>
                  <a:schemeClr val="tx1"/>
                </a:solidFill>
              </a:rPr>
              <a:t> A kernel is a method of placing a two dimensional plane into a higher dimensional space, so that it is curved in the higher dimensional space. (In simple terms, a kernel is a function from the low dimensional space into a higher dimensional space.)</a:t>
            </a:r>
          </a:p>
          <a:p>
            <a:r>
              <a:rPr lang="en-US" dirty="0">
                <a:solidFill>
                  <a:schemeClr val="tx1"/>
                </a:solidFill>
              </a:rPr>
              <a:t>The kernel machine are slow to compute for datasets larger than a couple of thousand examples without parallel processing.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4</a:t>
            </a:fld>
            <a:endParaRPr lang="vi"/>
          </a:p>
        </p:txBody>
      </p:sp>
      <p:pic>
        <p:nvPicPr>
          <p:cNvPr id="2050" name="Picture 2" descr="SVM-Kern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436" y="3164788"/>
            <a:ext cx="3804438" cy="194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72202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Learning </a:t>
            </a:r>
            <a:r>
              <a:rPr lang="en-US" sz="3000" b="1" dirty="0"/>
              <a:t>Recap</a:t>
            </a:r>
            <a:endParaRPr sz="3000" b="1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1288975" y="1512075"/>
            <a:ext cx="7543200" cy="30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 dirty="0">
                <a:solidFill>
                  <a:schemeClr val="dk1"/>
                </a:solidFill>
              </a:rPr>
              <a:t>In this section, we </a:t>
            </a:r>
            <a:r>
              <a:rPr lang="en-US" sz="2000" dirty="0">
                <a:solidFill>
                  <a:schemeClr val="dk1"/>
                </a:solidFill>
              </a:rPr>
              <a:t>learned that</a:t>
            </a:r>
            <a:r>
              <a:rPr lang="vi" sz="2000" dirty="0">
                <a:solidFill>
                  <a:schemeClr val="dk1"/>
                </a:solidFill>
              </a:rPr>
              <a:t>: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 dirty="0">
                <a:solidFill>
                  <a:schemeClr val="dk1"/>
                </a:solidFill>
              </a:rPr>
              <a:t>- Using kernels with Support Vector Machines (SVM)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 dirty="0">
                <a:solidFill>
                  <a:schemeClr val="dk1"/>
                </a:solidFill>
              </a:rPr>
              <a:t>- Non-linear decision boundaries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 dirty="0">
                <a:solidFill>
                  <a:schemeClr val="dk1"/>
                </a:solidFill>
              </a:rPr>
              <a:t>- Implementation of SVM kernel modeling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vi" sz="1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40</a:t>
            </a:fld>
            <a:endParaRPr kumimoji="0" lang="vi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7943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Non-Linear Decision Boundaries with SVM</a:t>
            </a:r>
            <a:endParaRPr sz="3000" b="1"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768425" y="1152475"/>
            <a:ext cx="8064000" cy="5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Non-linear data can be made linear with higher dimensionality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l="7728" t="31805" r="4352"/>
          <a:stretch/>
        </p:blipFill>
        <p:spPr>
          <a:xfrm>
            <a:off x="766263" y="1673275"/>
            <a:ext cx="7611480" cy="331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5</a:t>
            </a:fld>
            <a:endParaRPr lang="vi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000" b="1" dirty="0">
                <a:solidFill>
                  <a:srgbClr val="000000"/>
                </a:solidFill>
              </a:rPr>
              <a:t>The Kernel Trick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7265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Simply computing the dot product between the images of all pairs of data in the feature space instead of computing the coordinates of the data in that space.</a:t>
            </a:r>
          </a:p>
          <a:p>
            <a:r>
              <a:rPr lang="en-US" dirty="0">
                <a:solidFill>
                  <a:schemeClr val="tx1"/>
                </a:solidFill>
              </a:rPr>
              <a:t>Methods based on this technique, i.e. instead of directly calculating the coordinates of a point in the new space, we compute the dot product between two points in the new space, collectively known as the </a:t>
            </a:r>
            <a:r>
              <a:rPr lang="en-US" b="1" dirty="0">
                <a:solidFill>
                  <a:schemeClr val="tx1"/>
                </a:solidFill>
              </a:rPr>
              <a:t>kernel method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6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4166388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The Kernel Trick</a:t>
            </a:r>
            <a:endParaRPr sz="3000" b="1" dirty="0"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780825" y="1078275"/>
            <a:ext cx="500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Transform data so it is linearly separable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l="15459" t="37248" r="14172"/>
          <a:stretch/>
        </p:blipFill>
        <p:spPr>
          <a:xfrm>
            <a:off x="995200" y="1550400"/>
            <a:ext cx="7046125" cy="35311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7</a:t>
            </a:fld>
            <a:endParaRPr lang="vi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000" b="1" dirty="0"/>
              <a:t>Common Kernel Functions in SVM</a:t>
            </a:r>
            <a:br>
              <a:rPr lang="en-US" sz="3000" b="1" dirty="0"/>
            </a:b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84669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Linear: 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Radial Basis Function (RBF):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	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	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8</a:t>
            </a:fld>
            <a:endParaRPr lang="vi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133E"/>
                </a:solidFill>
                <a:effectLst/>
                <a:latin typeface="Menlo"/>
              </a:rPr>
              <a:t>gamma</a:t>
            </a: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940" y="1563910"/>
            <a:ext cx="2017061" cy="4560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940" y="2866009"/>
            <a:ext cx="4780284" cy="41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827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000" b="1" dirty="0"/>
              <a:t>Common Kernel Functions in SVM</a:t>
            </a:r>
            <a:br>
              <a:rPr lang="en-US" sz="3000" b="1" dirty="0"/>
            </a:b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846690"/>
          </a:xfrm>
        </p:spPr>
        <p:txBody>
          <a:bodyPr>
            <a:normAutofit/>
          </a:bodyPr>
          <a:lstStyle/>
          <a:p>
            <a:pPr fontAlgn="base"/>
            <a:r>
              <a:rPr lang="en-US" b="1" dirty="0">
                <a:solidFill>
                  <a:schemeClr val="tx1"/>
                </a:solidFill>
              </a:rPr>
              <a:t>Sigmoid: </a:t>
            </a:r>
            <a:r>
              <a:rPr lang="en-US" dirty="0">
                <a:solidFill>
                  <a:schemeClr val="tx1"/>
                </a:solidFill>
              </a:rPr>
              <a:t>this function is equivalent to a two-layer, perceptron model of the neural network, which is used as an activation function for artificial neurons.</a:t>
            </a:r>
          </a:p>
          <a:p>
            <a:pPr fontAlgn="base"/>
            <a:endParaRPr lang="en-US" b="1" dirty="0">
              <a:solidFill>
                <a:schemeClr val="tx1"/>
              </a:solidFill>
            </a:endParaRPr>
          </a:p>
          <a:p>
            <a:pPr marL="114300" indent="0" fontAlgn="base">
              <a:buNone/>
            </a:pPr>
            <a:r>
              <a:rPr lang="en-US" b="1" dirty="0">
                <a:solidFill>
                  <a:schemeClr val="tx1"/>
                </a:solidFill>
              </a:rPr>
              <a:t>	</a:t>
            </a:r>
          </a:p>
          <a:p>
            <a:pPr fontAlgn="base"/>
            <a:r>
              <a:rPr lang="en-US" b="1" dirty="0">
                <a:solidFill>
                  <a:schemeClr val="tx1"/>
                </a:solidFill>
              </a:rPr>
              <a:t>Polynomial: </a:t>
            </a:r>
            <a:r>
              <a:rPr lang="en-US" dirty="0">
                <a:solidFill>
                  <a:schemeClr val="tx1"/>
                </a:solidFill>
              </a:rPr>
              <a:t>It represents the similarity of vectors in the training set of data in a feature space over polynomials of the original variables used in the kernel.</a:t>
            </a:r>
          </a:p>
          <a:p>
            <a:pPr marL="114300" indent="0" fontAlgn="base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 fontAlgn="base">
              <a:buNone/>
            </a:pPr>
            <a:r>
              <a:rPr lang="en-US" dirty="0">
                <a:solidFill>
                  <a:schemeClr val="tx1"/>
                </a:solidFill>
              </a:rPr>
              <a:t>	</a:t>
            </a:r>
          </a:p>
          <a:p>
            <a:pPr marL="114300" indent="0" fontAlgn="base">
              <a:buNone/>
            </a:pPr>
            <a:r>
              <a:rPr lang="en-US" dirty="0">
                <a:solidFill>
                  <a:schemeClr val="tx1"/>
                </a:solidFill>
              </a:rPr>
              <a:t>	where </a:t>
            </a:r>
            <a:r>
              <a:rPr lang="en-US" i="1" dirty="0">
                <a:solidFill>
                  <a:schemeClr val="tx1"/>
                </a:solidFill>
              </a:rPr>
              <a:t>d</a:t>
            </a:r>
            <a:r>
              <a:rPr lang="en-US" dirty="0">
                <a:solidFill>
                  <a:schemeClr val="tx1"/>
                </a:solidFill>
              </a:rPr>
              <a:t> is the degree of the polynomial and</a:t>
            </a:r>
          </a:p>
          <a:p>
            <a:pPr marL="114300" indent="0" fontAlgn="base">
              <a:buNone/>
            </a:pPr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/>
              <a:t> </a:t>
            </a:r>
            <a:r>
              <a:rPr lang="en-US" i="1" dirty="0">
                <a:solidFill>
                  <a:schemeClr val="tx1"/>
                </a:solidFill>
              </a:rPr>
              <a:t>r</a:t>
            </a:r>
            <a:r>
              <a:rPr lang="en-US" dirty="0">
                <a:solidFill>
                  <a:schemeClr val="tx1"/>
                </a:solidFill>
              </a:rPr>
              <a:t> ≥ 0 is a free parameter trading off the influence of higher-order versus lower-order terms in the polynomial.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9</a:t>
            </a:fld>
            <a:endParaRPr lang="vi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860" y="3256030"/>
            <a:ext cx="3189100" cy="3978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860" y="2062216"/>
            <a:ext cx="3509474" cy="42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77419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</TotalTime>
  <Words>459</Words>
  <Application>Microsoft Office PowerPoint</Application>
  <PresentationFormat>Trình chiếu Trên màn hình (16:9)</PresentationFormat>
  <Paragraphs>129</Paragraphs>
  <Slides>40</Slides>
  <Notes>33</Notes>
  <HiddenSlides>0</HiddenSlides>
  <MMClips>0</MMClips>
  <ScaleCrop>false</ScaleCrop>
  <HeadingPairs>
    <vt:vector size="4" baseType="variant">
      <vt:variant>
        <vt:lpstr>Chủ đề</vt:lpstr>
      </vt:variant>
      <vt:variant>
        <vt:i4>1</vt:i4>
      </vt:variant>
      <vt:variant>
        <vt:lpstr>Tiêu đề Bản chiếu</vt:lpstr>
      </vt:variant>
      <vt:variant>
        <vt:i4>40</vt:i4>
      </vt:variant>
    </vt:vector>
  </HeadingPairs>
  <TitlesOfParts>
    <vt:vector size="41" baseType="lpstr">
      <vt:lpstr>Simple Light</vt:lpstr>
      <vt:lpstr>Support Vector Machines Kernels</vt:lpstr>
      <vt:lpstr>Learning Goals</vt:lpstr>
      <vt:lpstr>Classification with SVMs</vt:lpstr>
      <vt:lpstr>The Kernel</vt:lpstr>
      <vt:lpstr>Non-Linear Decision Boundaries with SVM</vt:lpstr>
      <vt:lpstr>The Kernel Trick</vt:lpstr>
      <vt:lpstr>The Kernel Trick</vt:lpstr>
      <vt:lpstr>Common Kernel Functions in SVM </vt:lpstr>
      <vt:lpstr>Common Kernel Functions in SVM </vt:lpstr>
      <vt:lpstr>SVM Kernel</vt:lpstr>
      <vt:lpstr>SVM Gaussian Kernel</vt:lpstr>
      <vt:lpstr>SVM Gaussian Kernel</vt:lpstr>
      <vt:lpstr>SVM Gaussian Kernel</vt:lpstr>
      <vt:lpstr>SVM Gaussian Kernel</vt:lpstr>
      <vt:lpstr>SVM Gaussian Kernel</vt:lpstr>
      <vt:lpstr>SVM Gaussian Kernel</vt:lpstr>
      <vt:lpstr>SVM Gaussian Kernel</vt:lpstr>
      <vt:lpstr>SVM Gaussian Kernel</vt:lpstr>
      <vt:lpstr>SVM Gaussian Kernel</vt:lpstr>
      <vt:lpstr>SVM Gaussian Kernel</vt:lpstr>
      <vt:lpstr>SVM Gaussian Kernel</vt:lpstr>
      <vt:lpstr>SVM Gaussian Kernel</vt:lpstr>
      <vt:lpstr>SVM Gaussian Kernel</vt:lpstr>
      <vt:lpstr>SVM Gaussian Kernel</vt:lpstr>
      <vt:lpstr>Classification in the New Space</vt:lpstr>
      <vt:lpstr>SVM Gaussian Kernel</vt:lpstr>
      <vt:lpstr>SVMs with Kernels: The Syntax</vt:lpstr>
      <vt:lpstr>SVMs with Kernels: The Syntax </vt:lpstr>
      <vt:lpstr>SVMs with Kernels: The Syntax </vt:lpstr>
      <vt:lpstr>Machine Learning Workflow</vt:lpstr>
      <vt:lpstr>Machine Learning Workflow</vt:lpstr>
      <vt:lpstr>Faster Kernel Transformations: The Syntax</vt:lpstr>
      <vt:lpstr>Faster Kernel Transformations: The Syntax</vt:lpstr>
      <vt:lpstr>Faster Kernel Transformations: The Syntax</vt:lpstr>
      <vt:lpstr>Faster Kernel Transformations: The Syntax</vt:lpstr>
      <vt:lpstr>Faster Kernel Transformations: The Syntax</vt:lpstr>
      <vt:lpstr>Faster Kernel Transformations: The Syntax</vt:lpstr>
      <vt:lpstr>Faster Kernel Transformations: The Syntax</vt:lpstr>
      <vt:lpstr>Summary</vt:lpstr>
      <vt:lpstr>Learning Recap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Goals</dc:title>
  <cp:lastModifiedBy>Ngô Đăng Hà An</cp:lastModifiedBy>
  <cp:revision>43</cp:revision>
  <dcterms:modified xsi:type="dcterms:W3CDTF">2022-12-26T12:09:28Z</dcterms:modified>
</cp:coreProperties>
</file>